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1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6"/>
  </p:normalViewPr>
  <p:slideViewPr>
    <p:cSldViewPr snapToGrid="0">
      <p:cViewPr varScale="1">
        <p:scale>
          <a:sx n="72" d="100"/>
          <a:sy n="72" d="100"/>
        </p:scale>
        <p:origin x="23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6667D2-8478-62C3-A95B-5686EF127543}"/>
              </a:ext>
            </a:extLst>
          </p:cNvPr>
          <p:cNvCxnSpPr>
            <a:cxnSpLocks/>
          </p:cNvCxnSpPr>
          <p:nvPr userDrawn="1"/>
        </p:nvCxnSpPr>
        <p:spPr>
          <a:xfrm>
            <a:off x="283487" y="7045036"/>
            <a:ext cx="70243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D94742D0-3E08-893F-6B09-4BF76DA9506E}"/>
              </a:ext>
            </a:extLst>
          </p:cNvPr>
          <p:cNvSpPr txBox="1">
            <a:spLocks/>
          </p:cNvSpPr>
          <p:nvPr userDrawn="1"/>
        </p:nvSpPr>
        <p:spPr>
          <a:xfrm>
            <a:off x="566976" y="673471"/>
            <a:ext cx="6425724" cy="9362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548EE8A-CFF5-35E3-E34E-C053C8B31259}"/>
              </a:ext>
            </a:extLst>
          </p:cNvPr>
          <p:cNvSpPr txBox="1">
            <a:spLocks/>
          </p:cNvSpPr>
          <p:nvPr userDrawn="1"/>
        </p:nvSpPr>
        <p:spPr>
          <a:xfrm>
            <a:off x="463065" y="6411956"/>
            <a:ext cx="2066925" cy="203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00" b="0" i="0" dirty="0">
                <a:solidFill>
                  <a:srgbClr val="BAB819"/>
                </a:solidFill>
                <a:effectLst/>
                <a:latin typeface="Poppins" pitchFamily="2" charset="77"/>
              </a:rPr>
              <a:t>STATUS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11DCB89-939B-DB81-4D7E-154D4AB54135}"/>
              </a:ext>
            </a:extLst>
          </p:cNvPr>
          <p:cNvSpPr txBox="1">
            <a:spLocks/>
          </p:cNvSpPr>
          <p:nvPr userDrawn="1"/>
        </p:nvSpPr>
        <p:spPr>
          <a:xfrm>
            <a:off x="5029686" y="6411956"/>
            <a:ext cx="2066925" cy="203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00" b="0" i="0" dirty="0">
                <a:solidFill>
                  <a:srgbClr val="BAB819"/>
                </a:solidFill>
                <a:effectLst/>
                <a:latin typeface="Poppins" pitchFamily="2" charset="77"/>
              </a:rPr>
              <a:t>AREA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566583-7BB5-3B44-28E3-9AD569F24B6B}"/>
              </a:ext>
            </a:extLst>
          </p:cNvPr>
          <p:cNvSpPr txBox="1">
            <a:spLocks/>
          </p:cNvSpPr>
          <p:nvPr userDrawn="1"/>
        </p:nvSpPr>
        <p:spPr>
          <a:xfrm>
            <a:off x="2746373" y="6411956"/>
            <a:ext cx="2066925" cy="203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00" b="0" i="0" dirty="0">
                <a:solidFill>
                  <a:srgbClr val="BAB819"/>
                </a:solidFill>
                <a:effectLst/>
                <a:latin typeface="Poppins" pitchFamily="2" charset="77"/>
              </a:rPr>
              <a:t>PRICE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429838C-648F-5695-DC57-6BCAF5B7ED17}"/>
              </a:ext>
            </a:extLst>
          </p:cNvPr>
          <p:cNvSpPr txBox="1">
            <a:spLocks/>
          </p:cNvSpPr>
          <p:nvPr userDrawn="1"/>
        </p:nvSpPr>
        <p:spPr>
          <a:xfrm>
            <a:off x="473987" y="7476382"/>
            <a:ext cx="2272386" cy="265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b="1" i="0" dirty="0">
                <a:solidFill>
                  <a:srgbClr val="BAB819"/>
                </a:solidFill>
                <a:latin typeface="Poppins" pitchFamily="2" charset="77"/>
              </a:rPr>
              <a:t>PROPERTY FEATURES</a:t>
            </a:r>
            <a:endParaRPr lang="en-US" sz="1600" b="1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A5422A4-D89A-DA33-19E0-29E73C2D97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413" y="1197016"/>
            <a:ext cx="7054850" cy="503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377" y="480769"/>
            <a:ext cx="7022969" cy="8729220"/>
          </a:xfrm>
          <a:prstGeom prst="rect">
            <a:avLst/>
          </a:prstGeom>
        </p:spPr>
        <p:txBody>
          <a:bodyPr numCol="2" spcCol="540000"/>
          <a:lstStyle>
            <a:lvl1pPr marL="0" indent="0" algn="just">
              <a:lnSpc>
                <a:spcPts val="1520"/>
              </a:lnSpc>
              <a:spcBef>
                <a:spcPts val="0"/>
              </a:spcBef>
              <a:buFont typeface="Arial" panose="020B0604020202020204" pitchFamily="34" charset="0"/>
              <a:buNone/>
              <a:defRPr sz="1100"/>
            </a:lvl1pPr>
          </a:lstStyle>
          <a:p>
            <a:pPr lvl="0" algn="just"/>
            <a:r>
              <a:rPr lang="en-US">
                <a:effectLst/>
                <a:latin typeface="Poppins" pitchFamily="2" charset="77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68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>
            <a:extLst>
              <a:ext uri="{FF2B5EF4-FFF2-40B4-BE49-F238E27FC236}">
                <a16:creationId xmlns:a16="http://schemas.microsoft.com/office/drawing/2014/main" id="{A82DF72A-3BF6-EC42-DE1C-1BD36EE16A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413" y="263762"/>
            <a:ext cx="7056000" cy="435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9">
            <a:extLst>
              <a:ext uri="{FF2B5EF4-FFF2-40B4-BE49-F238E27FC236}">
                <a16:creationId xmlns:a16="http://schemas.microsoft.com/office/drawing/2014/main" id="{52EBA009-0911-8C0B-0AE6-F87CA3BE55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2413" y="4854616"/>
            <a:ext cx="7056000" cy="435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9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BF4F6506-6702-619C-58FA-4423ADB934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413" y="263762"/>
            <a:ext cx="7056000" cy="280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574DAE3C-5A1B-7776-F7E7-12BC4EB142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2413" y="3333189"/>
            <a:ext cx="7056000" cy="280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BB451B83-E4BC-DA8B-C663-28929AC956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413" y="6402616"/>
            <a:ext cx="7056000" cy="280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4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9">
            <a:extLst>
              <a:ext uri="{FF2B5EF4-FFF2-40B4-BE49-F238E27FC236}">
                <a16:creationId xmlns:a16="http://schemas.microsoft.com/office/drawing/2014/main" id="{918591B7-3A33-8E81-F59D-8657E71001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413" y="263762"/>
            <a:ext cx="7056000" cy="435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84F7347F-9A31-54C9-8885-236BEFD8FA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06414" y="4854616"/>
            <a:ext cx="3401999" cy="435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218D6C6E-A386-F29F-A034-8AF548AA7A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51262" y="4854616"/>
            <a:ext cx="3401999" cy="20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9">
            <a:extLst>
              <a:ext uri="{FF2B5EF4-FFF2-40B4-BE49-F238E27FC236}">
                <a16:creationId xmlns:a16="http://schemas.microsoft.com/office/drawing/2014/main" id="{94DD0A78-AB11-3C39-57CC-D3413AA0A3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1262" y="7141470"/>
            <a:ext cx="3401999" cy="20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9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2874C4A5-1D7E-72F0-F671-C783AD0643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51262" y="4854616"/>
            <a:ext cx="3401999" cy="20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6FD126A5-6E7A-5AEE-0D00-A7F3C42398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1262" y="7141470"/>
            <a:ext cx="3401999" cy="20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9">
            <a:extLst>
              <a:ext uri="{FF2B5EF4-FFF2-40B4-BE49-F238E27FC236}">
                <a16:creationId xmlns:a16="http://schemas.microsoft.com/office/drawing/2014/main" id="{D203200F-432D-7960-DF22-FA45742301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2413" y="2569244"/>
            <a:ext cx="7056000" cy="435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A80FA711-9C75-3478-7967-C5E635527A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1262" y="245134"/>
            <a:ext cx="3401999" cy="20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2B942EAC-FD14-DEA9-5F47-358C98EEF0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05263" y="7141470"/>
            <a:ext cx="3401999" cy="20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3F8A6B7F-9E82-A129-0E32-DC0A3B91C7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05263" y="245134"/>
            <a:ext cx="3401999" cy="20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2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DB2AA0DE-B879-664B-294B-B82BA5A3AF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413" y="263762"/>
            <a:ext cx="7056000" cy="435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19">
            <a:extLst>
              <a:ext uri="{FF2B5EF4-FFF2-40B4-BE49-F238E27FC236}">
                <a16:creationId xmlns:a16="http://schemas.microsoft.com/office/drawing/2014/main" id="{F2C01C9D-C2C2-CF67-B2EE-856DB6C8F9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1262" y="4854616"/>
            <a:ext cx="3401999" cy="20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75355188-89B5-5BCC-D8D2-EAF8D76A1A0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1262" y="7141470"/>
            <a:ext cx="3401999" cy="20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C5396EFC-F734-C79D-7499-D68F745AE5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06414" y="4854616"/>
            <a:ext cx="3401999" cy="20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9">
            <a:extLst>
              <a:ext uri="{FF2B5EF4-FFF2-40B4-BE49-F238E27FC236}">
                <a16:creationId xmlns:a16="http://schemas.microsoft.com/office/drawing/2014/main" id="{76D4C97A-37F0-AB37-7D7E-524F4F2B321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06414" y="7141470"/>
            <a:ext cx="3401999" cy="20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2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CD992D-3972-17CE-283B-967C4936DE02}"/>
              </a:ext>
            </a:extLst>
          </p:cNvPr>
          <p:cNvCxnSpPr>
            <a:cxnSpLocks/>
          </p:cNvCxnSpPr>
          <p:nvPr userDrawn="1"/>
        </p:nvCxnSpPr>
        <p:spPr>
          <a:xfrm>
            <a:off x="252413" y="738504"/>
            <a:ext cx="705542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9326CDF4-E263-7B63-7BC4-B96105674E62}"/>
              </a:ext>
            </a:extLst>
          </p:cNvPr>
          <p:cNvSpPr txBox="1">
            <a:spLocks/>
          </p:cNvSpPr>
          <p:nvPr userDrawn="1"/>
        </p:nvSpPr>
        <p:spPr>
          <a:xfrm>
            <a:off x="473987" y="425133"/>
            <a:ext cx="2272386" cy="265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b="1" i="0" dirty="0">
                <a:solidFill>
                  <a:srgbClr val="BAB819"/>
                </a:solidFill>
                <a:latin typeface="Poppins" pitchFamily="2" charset="77"/>
              </a:rPr>
              <a:t>FLOOR PLANS</a:t>
            </a:r>
            <a:endParaRPr lang="en-US" sz="1600" b="1" dirty="0"/>
          </a:p>
        </p:txBody>
      </p:sp>
      <p:sp>
        <p:nvSpPr>
          <p:cNvPr id="10" name="Picture Placeholder 19">
            <a:extLst>
              <a:ext uri="{FF2B5EF4-FFF2-40B4-BE49-F238E27FC236}">
                <a16:creationId xmlns:a16="http://schemas.microsoft.com/office/drawing/2014/main" id="{EB78D389-B977-45E9-23DA-E0558846EA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2413" y="942681"/>
            <a:ext cx="7056000" cy="82679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1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21456DB-BFC8-500E-F77E-06CCD74458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9237" y="6428220"/>
            <a:ext cx="7061200" cy="40005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6D56C4-862C-A4CD-90A1-B28BCA5292EB}"/>
              </a:ext>
            </a:extLst>
          </p:cNvPr>
          <p:cNvCxnSpPr>
            <a:cxnSpLocks/>
          </p:cNvCxnSpPr>
          <p:nvPr userDrawn="1"/>
        </p:nvCxnSpPr>
        <p:spPr>
          <a:xfrm>
            <a:off x="252413" y="738504"/>
            <a:ext cx="705542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7A2E34FA-BA15-9252-2747-E56DE0D95007}"/>
              </a:ext>
            </a:extLst>
          </p:cNvPr>
          <p:cNvSpPr txBox="1">
            <a:spLocks/>
          </p:cNvSpPr>
          <p:nvPr userDrawn="1"/>
        </p:nvSpPr>
        <p:spPr>
          <a:xfrm>
            <a:off x="473987" y="425133"/>
            <a:ext cx="2272386" cy="265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b="1" i="0" dirty="0">
                <a:solidFill>
                  <a:srgbClr val="BAB819"/>
                </a:solidFill>
                <a:latin typeface="Poppins" pitchFamily="2" charset="77"/>
              </a:rPr>
              <a:t>MAP</a:t>
            </a:r>
            <a:endParaRPr lang="en-US" sz="1600" b="1" dirty="0"/>
          </a:p>
        </p:txBody>
      </p:sp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E08A9399-4642-E551-3B50-88FBF67D1D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2413" y="942682"/>
            <a:ext cx="7056000" cy="52601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2925B375-E884-0D20-B025-0EEFBF474CD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49237" y="9449737"/>
            <a:ext cx="7061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8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icture containing text, ceiling, indoor, floor&#10;&#10;Description automatically generated">
            <a:extLst>
              <a:ext uri="{FF2B5EF4-FFF2-40B4-BE49-F238E27FC236}">
                <a16:creationId xmlns:a16="http://schemas.microsoft.com/office/drawing/2014/main" id="{A062858F-912A-9E00-A551-2F531F6151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385" b="2385"/>
          <a:stretch>
            <a:fillRect/>
          </a:stretch>
        </p:blipFill>
        <p:spPr/>
      </p:pic>
      <p:sp>
        <p:nvSpPr>
          <p:cNvPr id="11" name="Title 22">
            <a:extLst>
              <a:ext uri="{FF2B5EF4-FFF2-40B4-BE49-F238E27FC236}">
                <a16:creationId xmlns:a16="http://schemas.microsoft.com/office/drawing/2014/main" id="{67351830-656A-EF49-514D-6FE7CD58CFFB}"/>
              </a:ext>
            </a:extLst>
          </p:cNvPr>
          <p:cNvSpPr txBox="1">
            <a:spLocks/>
          </p:cNvSpPr>
          <p:nvPr/>
        </p:nvSpPr>
        <p:spPr>
          <a:xfrm>
            <a:off x="252410" y="464726"/>
            <a:ext cx="7054850" cy="3076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ctr"/>
            <a:r>
              <a:rPr lang="en-US" b="1" dirty="0">
                <a:solidFill>
                  <a:srgbClr val="333333"/>
                </a:solidFill>
              </a:rPr>
              <a:t>R</a:t>
            </a:r>
            <a:r>
              <a:rPr lang="en-GB" b="1" dirty="0" err="1">
                <a:solidFill>
                  <a:srgbClr val="333333"/>
                </a:solidFill>
              </a:rPr>
              <a:t>etail</a:t>
            </a:r>
            <a:r>
              <a:rPr lang="en-GB" b="1" dirty="0">
                <a:solidFill>
                  <a:srgbClr val="333333"/>
                </a:solidFill>
              </a:rPr>
              <a:t> area, Waitrose </a:t>
            </a:r>
            <a:r>
              <a:rPr lang="en-GB" b="1" dirty="0" err="1">
                <a:solidFill>
                  <a:srgbClr val="333333"/>
                </a:solidFill>
              </a:rPr>
              <a:t>Rohais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2" name="Title 22">
            <a:extLst>
              <a:ext uri="{FF2B5EF4-FFF2-40B4-BE49-F238E27FC236}">
                <a16:creationId xmlns:a16="http://schemas.microsoft.com/office/drawing/2014/main" id="{36204633-7F97-49A2-7D52-C4BE11307637}"/>
              </a:ext>
            </a:extLst>
          </p:cNvPr>
          <p:cNvSpPr txBox="1">
            <a:spLocks/>
          </p:cNvSpPr>
          <p:nvPr/>
        </p:nvSpPr>
        <p:spPr>
          <a:xfrm>
            <a:off x="252412" y="790349"/>
            <a:ext cx="7054850" cy="219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ctr"/>
            <a:r>
              <a:rPr lang="en-GB" sz="1400" dirty="0" err="1">
                <a:solidFill>
                  <a:srgbClr val="BAB819"/>
                </a:solidFill>
              </a:rPr>
              <a:t>Rohais</a:t>
            </a:r>
            <a:r>
              <a:rPr lang="en-GB" sz="1400" dirty="0">
                <a:solidFill>
                  <a:srgbClr val="BAB819"/>
                </a:solidFill>
              </a:rPr>
              <a:t> , St Peter Port</a:t>
            </a:r>
            <a:endParaRPr lang="en-GB" sz="1400" b="0" dirty="0">
              <a:solidFill>
                <a:srgbClr val="333333"/>
              </a:solidFill>
            </a:endParaRP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C86CCDEB-D62E-A59A-71E8-48CFD89756C3}"/>
              </a:ext>
            </a:extLst>
          </p:cNvPr>
          <p:cNvSpPr txBox="1">
            <a:spLocks/>
          </p:cNvSpPr>
          <p:nvPr/>
        </p:nvSpPr>
        <p:spPr>
          <a:xfrm>
            <a:off x="556727" y="6574807"/>
            <a:ext cx="1879600" cy="307542"/>
          </a:xfrm>
          <a:prstGeom prst="rect">
            <a:avLst/>
          </a:prstGeom>
        </p:spPr>
        <p:txBody>
          <a:bodyPr/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333333"/>
                </a:solidFill>
                <a:latin typeface="Poppins" pitchFamily="2" charset="77"/>
              </a:rPr>
              <a:t>TO LET</a:t>
            </a:r>
            <a:endParaRPr lang="en-US" dirty="0"/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47366EE4-ADB7-3E39-679C-471BA5D08EEE}"/>
              </a:ext>
            </a:extLst>
          </p:cNvPr>
          <p:cNvSpPr txBox="1">
            <a:spLocks/>
          </p:cNvSpPr>
          <p:nvPr/>
        </p:nvSpPr>
        <p:spPr>
          <a:xfrm>
            <a:off x="2873426" y="6574807"/>
            <a:ext cx="1879600" cy="307542"/>
          </a:xfrm>
          <a:prstGeom prst="rect">
            <a:avLst/>
          </a:prstGeom>
        </p:spPr>
        <p:txBody>
          <a:bodyPr/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333333"/>
                </a:solidFill>
                <a:latin typeface="Poppins" pitchFamily="2" charset="77"/>
              </a:rPr>
              <a:t>£23,000</a:t>
            </a:r>
            <a:endParaRPr lang="en-US" dirty="0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EEF9DA68-7F87-BB9D-C393-0C66F0EB2909}"/>
              </a:ext>
            </a:extLst>
          </p:cNvPr>
          <p:cNvSpPr txBox="1">
            <a:spLocks/>
          </p:cNvSpPr>
          <p:nvPr/>
        </p:nvSpPr>
        <p:spPr>
          <a:xfrm>
            <a:off x="5127262" y="6574807"/>
            <a:ext cx="1879600" cy="307542"/>
          </a:xfrm>
          <a:prstGeom prst="rect">
            <a:avLst/>
          </a:prstGeom>
        </p:spPr>
        <p:txBody>
          <a:bodyPr/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333333"/>
                </a:solidFill>
                <a:latin typeface="Poppins" pitchFamily="2" charset="77"/>
              </a:rPr>
              <a:t>620 SQFT</a:t>
            </a:r>
            <a:endParaRPr lang="en-US" dirty="0"/>
          </a:p>
        </p:txBody>
      </p:sp>
      <p:sp>
        <p:nvSpPr>
          <p:cNvPr id="16" name="Text Placeholder 31">
            <a:extLst>
              <a:ext uri="{FF2B5EF4-FFF2-40B4-BE49-F238E27FC236}">
                <a16:creationId xmlns:a16="http://schemas.microsoft.com/office/drawing/2014/main" id="{D1E1CFB3-5DF8-10FA-A2EC-4B99663373DE}"/>
              </a:ext>
            </a:extLst>
          </p:cNvPr>
          <p:cNvSpPr txBox="1">
            <a:spLocks/>
          </p:cNvSpPr>
          <p:nvPr/>
        </p:nvSpPr>
        <p:spPr>
          <a:xfrm>
            <a:off x="463550" y="7742238"/>
            <a:ext cx="6633061" cy="1703387"/>
          </a:xfrm>
          <a:prstGeom prst="rect">
            <a:avLst/>
          </a:prstGeom>
        </p:spPr>
        <p:txBody>
          <a:bodyPr/>
          <a:lstStyle>
            <a:lvl1pPr marL="171450" indent="-17145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549417" indent="-17145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27384" indent="-17145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05351" indent="-17145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683319" indent="-17145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Prime location in store</a:t>
            </a:r>
          </a:p>
          <a:p>
            <a:r>
              <a:rPr lang="en-GB" dirty="0"/>
              <a:t>High volume foot fall 7 days a week</a:t>
            </a:r>
          </a:p>
          <a:p>
            <a:r>
              <a:rPr lang="en-GB" dirty="0"/>
              <a:t>Business cannot be in competition with Waitrose</a:t>
            </a:r>
          </a:p>
          <a:p>
            <a:r>
              <a:rPr lang="en-GB" dirty="0"/>
              <a:t>Rent inclusive of all costs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64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F7D22E-D28D-2D17-E431-29FED889D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BAB819"/>
                </a:solidFill>
                <a:effectLst/>
                <a:latin typeface="Poppins" pitchFamily="2" charset="77"/>
              </a:rPr>
              <a:t>PROPERTY FEATURES</a:t>
            </a:r>
            <a:endParaRPr lang="en-GB" dirty="0">
              <a:solidFill>
                <a:srgbClr val="BAB819"/>
              </a:solidFill>
              <a:effectLst/>
              <a:latin typeface="Poppins" pitchFamily="2" charset="77"/>
            </a:endParaRPr>
          </a:p>
          <a:p>
            <a:pPr algn="just"/>
            <a:r>
              <a:rPr lang="en-GB" dirty="0">
                <a:solidFill>
                  <a:srgbClr val="333333"/>
                </a:solidFill>
                <a:effectLst/>
                <a:latin typeface="Poppins" pitchFamily="2" charset="77"/>
              </a:rPr>
              <a:t>The property is located at the exit to the store next to the check outs, It is a concession in the supermarket which has significant footfall and is in the top 10 </a:t>
            </a:r>
            <a:r>
              <a:rPr lang="en-GB" dirty="0">
                <a:solidFill>
                  <a:srgbClr val="333333"/>
                </a:solidFill>
                <a:latin typeface="Poppins" pitchFamily="2" charset="77"/>
              </a:rPr>
              <a:t>W</a:t>
            </a:r>
            <a:r>
              <a:rPr lang="en-GB" dirty="0">
                <a:solidFill>
                  <a:srgbClr val="333333"/>
                </a:solidFill>
                <a:effectLst/>
                <a:latin typeface="Poppins" pitchFamily="2" charset="77"/>
              </a:rPr>
              <a:t>aitrose trading stores in UK. It is located in the </a:t>
            </a:r>
            <a:r>
              <a:rPr lang="en-GB" dirty="0" err="1">
                <a:solidFill>
                  <a:srgbClr val="333333"/>
                </a:solidFill>
                <a:effectLst/>
                <a:latin typeface="Poppins" pitchFamily="2" charset="77"/>
              </a:rPr>
              <a:t>Rohais</a:t>
            </a:r>
            <a:r>
              <a:rPr lang="en-GB" dirty="0">
                <a:solidFill>
                  <a:srgbClr val="333333"/>
                </a:solidFill>
                <a:effectLst/>
                <a:latin typeface="Poppins" pitchFamily="2" charset="77"/>
              </a:rPr>
              <a:t> just outside St Peter Port and has a substantial car park for its customers.</a:t>
            </a:r>
          </a:p>
          <a:p>
            <a:endParaRPr lang="en-GB" b="1" dirty="0">
              <a:solidFill>
                <a:srgbClr val="BAB819"/>
              </a:solidFill>
              <a:effectLst/>
              <a:latin typeface="Poppins" pitchFamily="2" charset="77"/>
            </a:endParaRPr>
          </a:p>
          <a:p>
            <a:r>
              <a:rPr lang="en-GB" b="1" dirty="0">
                <a:solidFill>
                  <a:srgbClr val="BAB819"/>
                </a:solidFill>
                <a:effectLst/>
                <a:latin typeface="Poppins" pitchFamily="2" charset="77"/>
              </a:rPr>
              <a:t>ACCOMODATION</a:t>
            </a:r>
            <a:endParaRPr lang="en-GB" dirty="0">
              <a:solidFill>
                <a:srgbClr val="BAB819"/>
              </a:solidFill>
              <a:effectLst/>
              <a:latin typeface="Poppins" pitchFamily="2" charset="77"/>
            </a:endParaRPr>
          </a:p>
          <a:p>
            <a:endParaRPr lang="en-GB" b="1" dirty="0">
              <a:solidFill>
                <a:srgbClr val="BAB819"/>
              </a:solidFill>
              <a:effectLst/>
              <a:latin typeface="Poppins" pitchFamily="2" charset="77"/>
            </a:endParaRPr>
          </a:p>
          <a:p>
            <a:r>
              <a:rPr lang="en-GB" b="1" dirty="0">
                <a:solidFill>
                  <a:srgbClr val="BAB819"/>
                </a:solidFill>
                <a:effectLst/>
                <a:latin typeface="Poppins" pitchFamily="2" charset="77"/>
              </a:rPr>
              <a:t>DESCRIPTION</a:t>
            </a:r>
            <a:endParaRPr lang="en-GB" dirty="0">
              <a:solidFill>
                <a:srgbClr val="BAB819"/>
              </a:solidFill>
              <a:effectLst/>
              <a:latin typeface="Poppins" pitchFamily="2" charset="77"/>
            </a:endParaRPr>
          </a:p>
          <a:p>
            <a:pPr algn="just"/>
            <a:r>
              <a:rPr lang="en-GB" dirty="0">
                <a:effectLst/>
                <a:latin typeface="Poppins" pitchFamily="2" charset="77"/>
              </a:rPr>
              <a:t>Retail area situated after the check out area, additional secure office, total 620 </a:t>
            </a:r>
            <a:r>
              <a:rPr lang="en-GB" dirty="0" err="1">
                <a:effectLst/>
                <a:latin typeface="Poppins" pitchFamily="2" charset="77"/>
              </a:rPr>
              <a:t>sq</a:t>
            </a:r>
            <a:r>
              <a:rPr lang="en-GB" dirty="0">
                <a:effectLst/>
                <a:latin typeface="Poppins" pitchFamily="2" charset="77"/>
              </a:rPr>
              <a:t> ft.</a:t>
            </a:r>
          </a:p>
          <a:p>
            <a:endParaRPr lang="en-GB" b="1" dirty="0">
              <a:solidFill>
                <a:srgbClr val="BAB819"/>
              </a:solidFill>
              <a:effectLst/>
              <a:latin typeface="Poppins" pitchFamily="2" charset="77"/>
            </a:endParaRPr>
          </a:p>
          <a:p>
            <a:r>
              <a:rPr lang="en-GB" b="1" dirty="0">
                <a:solidFill>
                  <a:srgbClr val="BAB819"/>
                </a:solidFill>
                <a:effectLst/>
                <a:latin typeface="Poppins" pitchFamily="2" charset="77"/>
              </a:rPr>
              <a:t>SERVICE CHARGE</a:t>
            </a:r>
            <a:endParaRPr lang="en-GB" dirty="0">
              <a:solidFill>
                <a:srgbClr val="BAB819"/>
              </a:solidFill>
              <a:effectLst/>
              <a:latin typeface="Poppins" pitchFamily="2" charset="77"/>
            </a:endParaRPr>
          </a:p>
          <a:p>
            <a:pPr algn="just"/>
            <a:r>
              <a:rPr lang="en-GB" dirty="0">
                <a:effectLst/>
                <a:latin typeface="Poppins" pitchFamily="2" charset="77"/>
              </a:rPr>
              <a:t>All costs are included in the rent with the exception of Telephone.</a:t>
            </a:r>
          </a:p>
          <a:p>
            <a:endParaRPr lang="en-GB" b="1" dirty="0">
              <a:solidFill>
                <a:srgbClr val="BAB819"/>
              </a:solidFill>
              <a:effectLst/>
              <a:latin typeface="Poppins" pitchFamily="2" charset="77"/>
            </a:endParaRPr>
          </a:p>
          <a:p>
            <a:r>
              <a:rPr lang="en-GB" b="1" dirty="0">
                <a:solidFill>
                  <a:srgbClr val="BAB819"/>
                </a:solidFill>
                <a:effectLst/>
                <a:latin typeface="Poppins" pitchFamily="2" charset="77"/>
              </a:rPr>
              <a:t>PARKING</a:t>
            </a:r>
            <a:endParaRPr lang="en-GB" dirty="0">
              <a:solidFill>
                <a:srgbClr val="BAB819"/>
              </a:solidFill>
              <a:effectLst/>
              <a:latin typeface="Poppins" pitchFamily="2" charset="77"/>
            </a:endParaRPr>
          </a:p>
          <a:p>
            <a:pPr algn="just"/>
            <a:r>
              <a:rPr lang="en-GB" dirty="0">
                <a:effectLst/>
                <a:latin typeface="Poppins" pitchFamily="2" charset="77"/>
              </a:rPr>
              <a:t>1 Parking space included</a:t>
            </a:r>
          </a:p>
          <a:p>
            <a:endParaRPr lang="en-GB" b="1" dirty="0">
              <a:solidFill>
                <a:srgbClr val="BAB819"/>
              </a:solidFill>
              <a:effectLst/>
              <a:latin typeface="Poppins" pitchFamily="2" charset="77"/>
            </a:endParaRPr>
          </a:p>
          <a:p>
            <a:r>
              <a:rPr lang="en-GB" b="1" dirty="0">
                <a:solidFill>
                  <a:srgbClr val="BAB819"/>
                </a:solidFill>
                <a:effectLst/>
                <a:latin typeface="Poppins" pitchFamily="2" charset="77"/>
              </a:rPr>
              <a:t>AVAILABILITY</a:t>
            </a:r>
            <a:endParaRPr lang="en-GB" dirty="0">
              <a:solidFill>
                <a:srgbClr val="BAB819"/>
              </a:solidFill>
              <a:effectLst/>
              <a:latin typeface="Poppins" pitchFamily="2" charset="77"/>
            </a:endParaRPr>
          </a:p>
          <a:p>
            <a:pPr algn="just"/>
            <a:r>
              <a:rPr lang="en-GB" dirty="0">
                <a:effectLst/>
                <a:latin typeface="Poppins" pitchFamily="2" charset="77"/>
              </a:rPr>
              <a:t>The retail area is available immediately.</a:t>
            </a:r>
            <a:endParaRPr lang="en-GB" b="1" dirty="0">
              <a:solidFill>
                <a:srgbClr val="BAB819"/>
              </a:solidFill>
              <a:effectLst/>
              <a:latin typeface="Poppins" pitchFamily="2" charset="77"/>
            </a:endParaRPr>
          </a:p>
          <a:p>
            <a:endParaRPr lang="en-GB" b="1" dirty="0">
              <a:solidFill>
                <a:srgbClr val="BAB819"/>
              </a:solidFill>
              <a:effectLst/>
              <a:latin typeface="Poppins" pitchFamily="2" charset="77"/>
            </a:endParaRPr>
          </a:p>
          <a:p>
            <a:r>
              <a:rPr lang="en-GB" b="1" dirty="0">
                <a:solidFill>
                  <a:srgbClr val="BAB819"/>
                </a:solidFill>
                <a:effectLst/>
                <a:latin typeface="Poppins" pitchFamily="2" charset="77"/>
              </a:rPr>
              <a:t>NON COMPETE</a:t>
            </a:r>
          </a:p>
          <a:p>
            <a:endParaRPr lang="en-GB" b="1" dirty="0">
              <a:solidFill>
                <a:srgbClr val="BAB819"/>
              </a:solidFill>
              <a:latin typeface="Poppins" pitchFamily="2" charset="77"/>
            </a:endParaRPr>
          </a:p>
          <a:p>
            <a:r>
              <a:rPr lang="en-GB" dirty="0">
                <a:latin typeface="Poppins" pitchFamily="2" charset="77"/>
              </a:rPr>
              <a:t>The premises are available for retail purposes , it is not permitted to trade good that are sold in the Waitrose store and to compete</a:t>
            </a:r>
          </a:p>
          <a:p>
            <a:endParaRPr lang="en-GB" dirty="0">
              <a:latin typeface="Poppins" pitchFamily="2" charset="77"/>
            </a:endParaRPr>
          </a:p>
          <a:p>
            <a:r>
              <a:rPr lang="en-GB" b="1" dirty="0">
                <a:solidFill>
                  <a:srgbClr val="BAB819"/>
                </a:solidFill>
                <a:effectLst/>
                <a:latin typeface="Poppins" pitchFamily="2" charset="77"/>
              </a:rPr>
              <a:t>TENURE</a:t>
            </a:r>
            <a:endParaRPr lang="en-GB" dirty="0">
              <a:solidFill>
                <a:srgbClr val="BAB819"/>
              </a:solidFill>
              <a:effectLst/>
              <a:latin typeface="Poppins" pitchFamily="2" charset="77"/>
            </a:endParaRPr>
          </a:p>
          <a:p>
            <a:pPr algn="just"/>
            <a:r>
              <a:rPr lang="en-GB" dirty="0">
                <a:effectLst/>
                <a:latin typeface="Poppins" pitchFamily="2" charset="77"/>
              </a:rPr>
              <a:t>Leasehold – the premises is available by way of a lease for a minimum period of 3 years</a:t>
            </a:r>
          </a:p>
          <a:p>
            <a:endParaRPr lang="en-GB" b="1" dirty="0">
              <a:solidFill>
                <a:srgbClr val="BAB819"/>
              </a:solidFill>
              <a:effectLst/>
              <a:latin typeface="Poppins" pitchFamily="2" charset="77"/>
            </a:endParaRPr>
          </a:p>
          <a:p>
            <a:endParaRPr lang="en-GB" b="1" dirty="0">
              <a:solidFill>
                <a:srgbClr val="BAB819"/>
              </a:solidFill>
              <a:effectLst/>
              <a:latin typeface="Poppins" pitchFamily="2" charset="77"/>
            </a:endParaRPr>
          </a:p>
          <a:p>
            <a:endParaRPr lang="en-GB" b="1" dirty="0">
              <a:solidFill>
                <a:srgbClr val="BAB819"/>
              </a:solidFill>
              <a:latin typeface="Poppins" pitchFamily="2" charset="77"/>
            </a:endParaRPr>
          </a:p>
          <a:p>
            <a:endParaRPr lang="en-GB" b="1" dirty="0">
              <a:solidFill>
                <a:srgbClr val="BAB819"/>
              </a:solidFill>
              <a:effectLst/>
              <a:latin typeface="Poppins" pitchFamily="2" charset="77"/>
            </a:endParaRPr>
          </a:p>
          <a:p>
            <a:endParaRPr lang="en-GB" b="1" dirty="0">
              <a:solidFill>
                <a:srgbClr val="BAB819"/>
              </a:solidFill>
              <a:latin typeface="Poppins" pitchFamily="2" charset="77"/>
            </a:endParaRPr>
          </a:p>
          <a:p>
            <a:endParaRPr lang="en-GB" b="1" dirty="0">
              <a:solidFill>
                <a:srgbClr val="BAB819"/>
              </a:solidFill>
              <a:effectLst/>
              <a:latin typeface="Poppins" pitchFamily="2" charset="77"/>
            </a:endParaRPr>
          </a:p>
          <a:p>
            <a:endParaRPr lang="en-GB" b="1" dirty="0">
              <a:solidFill>
                <a:srgbClr val="BAB819"/>
              </a:solidFill>
              <a:latin typeface="Poppins" pitchFamily="2" charset="77"/>
            </a:endParaRPr>
          </a:p>
          <a:p>
            <a:endParaRPr lang="en-GB" b="1" dirty="0">
              <a:solidFill>
                <a:srgbClr val="BAB819"/>
              </a:solidFill>
              <a:effectLst/>
              <a:latin typeface="Poppins" pitchFamily="2" charset="77"/>
            </a:endParaRPr>
          </a:p>
          <a:p>
            <a:endParaRPr lang="en-GB" b="1" dirty="0">
              <a:solidFill>
                <a:srgbClr val="BAB819"/>
              </a:solidFill>
              <a:latin typeface="Poppins" pitchFamily="2" charset="77"/>
            </a:endParaRPr>
          </a:p>
          <a:p>
            <a:endParaRPr lang="en-GB" b="1" dirty="0">
              <a:solidFill>
                <a:srgbClr val="BAB819"/>
              </a:solidFill>
              <a:effectLst/>
              <a:latin typeface="Poppins" pitchFamily="2" charset="77"/>
            </a:endParaRPr>
          </a:p>
          <a:p>
            <a:r>
              <a:rPr lang="en-GB" b="1" dirty="0">
                <a:solidFill>
                  <a:srgbClr val="BAB819"/>
                </a:solidFill>
                <a:effectLst/>
                <a:latin typeface="Poppins" pitchFamily="2" charset="77"/>
              </a:rPr>
              <a:t>ARRANGE A VIEWING</a:t>
            </a:r>
            <a:endParaRPr lang="en-GB" dirty="0">
              <a:solidFill>
                <a:srgbClr val="BAB819"/>
              </a:solidFill>
              <a:effectLst/>
              <a:latin typeface="Poppins" pitchFamily="2" charset="77"/>
            </a:endParaRPr>
          </a:p>
          <a:p>
            <a:pPr algn="just"/>
            <a:r>
              <a:rPr lang="en-GB" dirty="0">
                <a:effectLst/>
                <a:latin typeface="Poppins" pitchFamily="2" charset="77"/>
              </a:rPr>
              <a:t>For further information and viewing are strictly by appointment. Please contact Rock Commercial as the landlord’s agent:</a:t>
            </a:r>
            <a:endParaRPr lang="en-GB" dirty="0">
              <a:latin typeface="Poppins" pitchFamily="2" charset="77"/>
            </a:endParaRPr>
          </a:p>
          <a:p>
            <a:pPr algn="just"/>
            <a:endParaRPr lang="en-GB" dirty="0">
              <a:effectLst/>
              <a:latin typeface="Poppins" pitchFamily="2" charset="77"/>
            </a:endParaRPr>
          </a:p>
          <a:p>
            <a:pPr algn="just"/>
            <a:r>
              <a:rPr lang="en-GB" dirty="0">
                <a:effectLst/>
                <a:latin typeface="Poppins" pitchFamily="2" charset="77"/>
              </a:rPr>
              <a:t>Mr Peter Van de Velde (director) </a:t>
            </a:r>
          </a:p>
          <a:p>
            <a:pPr algn="just"/>
            <a:r>
              <a:rPr lang="en-GB" dirty="0">
                <a:effectLst/>
                <a:latin typeface="Poppins" pitchFamily="2" charset="77"/>
              </a:rPr>
              <a:t>Telephone: 01481 728559</a:t>
            </a:r>
          </a:p>
          <a:p>
            <a:pPr algn="just"/>
            <a:r>
              <a:rPr lang="en-GB" dirty="0">
                <a:effectLst/>
                <a:latin typeface="Poppins" pitchFamily="2" charset="77"/>
              </a:rPr>
              <a:t>Mobile: 07781 127210</a:t>
            </a:r>
          </a:p>
          <a:p>
            <a:pPr algn="just"/>
            <a:r>
              <a:rPr lang="en-GB" dirty="0">
                <a:effectLst/>
                <a:latin typeface="Poppins" pitchFamily="2" charset="77"/>
              </a:rPr>
              <a:t>email: </a:t>
            </a:r>
            <a:r>
              <a:rPr lang="en-GB" dirty="0" err="1">
                <a:effectLst/>
                <a:latin typeface="Poppins" pitchFamily="2" charset="77"/>
              </a:rPr>
              <a:t>peter@rockcommercial.co.uk</a:t>
            </a:r>
            <a:endParaRPr lang="en-GB" dirty="0">
              <a:effectLst/>
              <a:latin typeface="Poppins" pitchFamily="2" charset="77"/>
            </a:endParaRPr>
          </a:p>
          <a:p>
            <a:pPr algn="just"/>
            <a:br>
              <a:rPr lang="en-GB" dirty="0">
                <a:effectLst/>
                <a:latin typeface="Poppins" pitchFamily="2" charset="77"/>
              </a:rPr>
            </a:br>
            <a:r>
              <a:rPr lang="en-GB" dirty="0">
                <a:effectLst/>
                <a:latin typeface="Poppins" pitchFamily="2" charset="77"/>
              </a:rPr>
              <a:t>Mr Alex </a:t>
            </a:r>
            <a:r>
              <a:rPr lang="en-GB" dirty="0" err="1">
                <a:effectLst/>
                <a:latin typeface="Poppins" pitchFamily="2" charset="77"/>
              </a:rPr>
              <a:t>Tetheridge</a:t>
            </a:r>
            <a:endParaRPr lang="en-GB" dirty="0">
              <a:effectLst/>
              <a:latin typeface="Poppins" pitchFamily="2" charset="77"/>
            </a:endParaRPr>
          </a:p>
          <a:p>
            <a:pPr algn="just"/>
            <a:r>
              <a:rPr lang="en-GB" dirty="0">
                <a:latin typeface="Poppins" pitchFamily="2" charset="77"/>
              </a:rPr>
              <a:t>Telephone 01481 728559</a:t>
            </a:r>
          </a:p>
          <a:p>
            <a:pPr algn="just"/>
            <a:r>
              <a:rPr lang="en-GB" dirty="0">
                <a:effectLst/>
                <a:latin typeface="Poppins" pitchFamily="2" charset="77"/>
              </a:rPr>
              <a:t>Mobile 07839 189680</a:t>
            </a:r>
          </a:p>
          <a:p>
            <a:pPr algn="just"/>
            <a:r>
              <a:rPr lang="en-GB" dirty="0">
                <a:latin typeface="Poppins" pitchFamily="2" charset="77"/>
              </a:rPr>
              <a:t>Email: alex@rockcommercial.co.uk</a:t>
            </a:r>
            <a:endParaRPr lang="en-GB" dirty="0">
              <a:effectLst/>
              <a:latin typeface="Poppins" pitchFamily="2" charset="77"/>
            </a:endParaRPr>
          </a:p>
          <a:p>
            <a:pPr algn="just"/>
            <a:endParaRPr lang="en-GB" dirty="0">
              <a:effectLst/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29721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D17E59C3-82E8-444A-CF29-69F9B51B35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927" r="1927"/>
          <a:stretch>
            <a:fillRect/>
          </a:stretch>
        </p:blipFill>
        <p:spPr>
          <a:xfrm>
            <a:off x="708090" y="263762"/>
            <a:ext cx="6347170" cy="3918406"/>
          </a:xfrm>
        </p:spPr>
      </p:pic>
      <p:pic>
        <p:nvPicPr>
          <p:cNvPr id="9" name="Picture Placeholder 8" descr="A picture containing text, indoor, floor, ceiling&#10;&#10;Description automatically generated">
            <a:extLst>
              <a:ext uri="{FF2B5EF4-FFF2-40B4-BE49-F238E27FC236}">
                <a16:creationId xmlns:a16="http://schemas.microsoft.com/office/drawing/2014/main" id="{15439278-D861-B6A7-DC0D-25E91F3434B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9776" b="9776"/>
          <a:stretch>
            <a:fillRect/>
          </a:stretch>
        </p:blipFill>
        <p:spPr>
          <a:xfrm>
            <a:off x="3273287" y="4457644"/>
            <a:ext cx="3781973" cy="2281191"/>
          </a:xfrm>
        </p:spPr>
      </p:pic>
      <p:pic>
        <p:nvPicPr>
          <p:cNvPr id="11" name="Picture Placeholder 10" descr="A picture containing text, indoor, wall, ceiling&#10;&#10;Description automatically generated">
            <a:extLst>
              <a:ext uri="{FF2B5EF4-FFF2-40B4-BE49-F238E27FC236}">
                <a16:creationId xmlns:a16="http://schemas.microsoft.com/office/drawing/2014/main" id="{07BBEF05-4C16-C433-738F-5BA5D3580A2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9807" b="9807"/>
          <a:stretch>
            <a:fillRect/>
          </a:stretch>
        </p:blipFill>
        <p:spPr>
          <a:xfrm>
            <a:off x="583096" y="7014311"/>
            <a:ext cx="3878547" cy="2339442"/>
          </a:xfrm>
        </p:spPr>
      </p:pic>
    </p:spTree>
    <p:extLst>
      <p:ext uri="{BB962C8B-B14F-4D97-AF65-F5344CB8AC3E}">
        <p14:creationId xmlns:p14="http://schemas.microsoft.com/office/powerpoint/2010/main" val="317030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67DAF4-DC9B-C0A6-90D8-BF00113174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23B044-B2DF-F080-55F1-24762B068C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4" t="28203" r="52762" b="11131"/>
          <a:stretch/>
        </p:blipFill>
        <p:spPr>
          <a:xfrm>
            <a:off x="251262" y="942682"/>
            <a:ext cx="7056000" cy="526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63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k Commercial - Property Details v1" id="{769626E3-EA28-E14D-80E7-16DCAB6EE39E}" vid="{8C21D77E-0CCF-7547-9019-E60EDC4011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Rock Commercial - Property Details template</Template>
  <TotalTime>0</TotalTime>
  <Words>263</Words>
  <Application>Microsoft Office PowerPoint</Application>
  <PresentationFormat>Custom</PresentationFormat>
  <Paragraphs>53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Van de Velde</dc:creator>
  <cp:lastModifiedBy>Peter Van de Velde</cp:lastModifiedBy>
  <cp:revision>2</cp:revision>
  <dcterms:created xsi:type="dcterms:W3CDTF">2023-04-20T12:04:03Z</dcterms:created>
  <dcterms:modified xsi:type="dcterms:W3CDTF">2024-01-17T15:19:39Z</dcterms:modified>
</cp:coreProperties>
</file>